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 showGuides="1">
      <p:cViewPr>
        <p:scale>
          <a:sx n="81" d="100"/>
          <a:sy n="81" d="100"/>
        </p:scale>
        <p:origin x="-258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2016 GDP</a:t>
            </a:r>
            <a:r>
              <a:rPr lang="en-US" baseline="0" dirty="0"/>
              <a:t> by Economic  Activities</a:t>
            </a:r>
            <a:endParaRPr lang="en-US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dLbl>
              <c:idx val="5"/>
              <c:layout/>
              <c:tx>
                <c:rich>
                  <a:bodyPr/>
                  <a:lstStyle/>
                  <a:p>
                    <a:r>
                      <a:rPr lang="en-US" dirty="0"/>
                      <a:t>Hotels and Restaurants
8%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A281-45DE-92EC-984E1AB92589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Sheet1!$C$4:$C$16</c:f>
              <c:strCache>
                <c:ptCount val="13"/>
                <c:pt idx="0">
                  <c:v>Agriculture</c:v>
                </c:pt>
                <c:pt idx="1">
                  <c:v>Manufacturing</c:v>
                </c:pt>
                <c:pt idx="2">
                  <c:v>Electricity and Water</c:v>
                </c:pt>
                <c:pt idx="3">
                  <c:v>Construction</c:v>
                </c:pt>
                <c:pt idx="4">
                  <c:v>Wholesale and Retail Trade</c:v>
                </c:pt>
                <c:pt idx="5">
                  <c:v>Hotels and Restaurantes</c:v>
                </c:pt>
                <c:pt idx="6">
                  <c:v>Transportation and Storage </c:v>
                </c:pt>
                <c:pt idx="7">
                  <c:v>Communications</c:v>
                </c:pt>
                <c:pt idx="8">
                  <c:v>Banking and Financial Services</c:v>
                </c:pt>
                <c:pt idx="9">
                  <c:v>Real Estate</c:v>
                </c:pt>
                <c:pt idx="10">
                  <c:v>Public Adminstration</c:v>
                </c:pt>
                <c:pt idx="11">
                  <c:v>Education</c:v>
                </c:pt>
                <c:pt idx="12">
                  <c:v>Other</c:v>
                </c:pt>
              </c:strCache>
            </c:strRef>
          </c:cat>
          <c:val>
            <c:numRef>
              <c:f>Sheet1!$D$4:$D$16</c:f>
              <c:numCache>
                <c:formatCode>General</c:formatCode>
                <c:ptCount val="13"/>
                <c:pt idx="0">
                  <c:v>0.98</c:v>
                </c:pt>
                <c:pt idx="1">
                  <c:v>4.4800000000000004</c:v>
                </c:pt>
                <c:pt idx="2">
                  <c:v>1.34</c:v>
                </c:pt>
                <c:pt idx="3">
                  <c:v>18.11</c:v>
                </c:pt>
                <c:pt idx="4">
                  <c:v>7.21</c:v>
                </c:pt>
                <c:pt idx="5">
                  <c:v>8.25</c:v>
                </c:pt>
                <c:pt idx="6">
                  <c:v>7.06</c:v>
                </c:pt>
                <c:pt idx="7">
                  <c:v>5.87</c:v>
                </c:pt>
                <c:pt idx="8">
                  <c:v>12.84</c:v>
                </c:pt>
                <c:pt idx="9">
                  <c:v>16.05</c:v>
                </c:pt>
                <c:pt idx="10">
                  <c:v>10</c:v>
                </c:pt>
                <c:pt idx="11">
                  <c:v>4.53</c:v>
                </c:pt>
                <c:pt idx="12">
                  <c:v>3.29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281-45DE-92EC-984E1AB92589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5/31/2017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5/31/2017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5/31/2017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5/31/2017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5/31/2017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Industry </a:t>
            </a:r>
            <a:r>
              <a:rPr lang="en-US" dirty="0"/>
              <a:t>and Commerce in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Industrial </a:t>
            </a:r>
            <a:r>
              <a:rPr lang="en-US" dirty="0"/>
              <a:t>Site/Central Business District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Presented by: Jose A. Rosa – President of St. Kitts and Nevis Chamber of Industry and Commerce </a:t>
            </a:r>
          </a:p>
        </p:txBody>
      </p:sp>
    </p:spTree>
    <p:extLst>
      <p:ext uri="{BB962C8B-B14F-4D97-AF65-F5344CB8AC3E}">
        <p14:creationId xmlns:p14="http://schemas.microsoft.com/office/powerpoint/2010/main" val="177978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Manufacturing Sector </a:t>
            </a:r>
            <a:br>
              <a:rPr lang="en-US" dirty="0"/>
            </a:br>
            <a:r>
              <a:rPr lang="en-US" dirty="0"/>
              <a:t>General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077279"/>
            <a:ext cx="9601200" cy="4711148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Compose</a:t>
            </a:r>
          </a:p>
          <a:p>
            <a:pPr lvl="1"/>
            <a:r>
              <a:rPr lang="en-US" dirty="0"/>
              <a:t>Indigenous </a:t>
            </a:r>
            <a:r>
              <a:rPr lang="en-US" dirty="0" smtClean="0"/>
              <a:t>manufacturers</a:t>
            </a:r>
            <a:endParaRPr lang="en-US" dirty="0"/>
          </a:p>
          <a:p>
            <a:pPr lvl="1"/>
            <a:r>
              <a:rPr lang="en-US" dirty="0"/>
              <a:t>Foreign – </a:t>
            </a:r>
            <a:r>
              <a:rPr lang="en-US" dirty="0" smtClean="0"/>
              <a:t>Light (electronics) Manufacturers</a:t>
            </a:r>
            <a:endParaRPr lang="en-US" dirty="0"/>
          </a:p>
          <a:p>
            <a:r>
              <a:rPr lang="en-US" dirty="0"/>
              <a:t>GDP Contribution in 2016 - 4.33% or EC$144.68 million</a:t>
            </a:r>
          </a:p>
          <a:p>
            <a:r>
              <a:rPr lang="en-US" dirty="0"/>
              <a:t>Approximately 1,200 direct employees</a:t>
            </a:r>
          </a:p>
          <a:p>
            <a:r>
              <a:rPr lang="en-US" dirty="0"/>
              <a:t>Major exporter of the OECS - EC$101.5 million in 2016</a:t>
            </a:r>
          </a:p>
          <a:p>
            <a:r>
              <a:rPr lang="en-US" dirty="0"/>
              <a:t>Incentives for foreign and local </a:t>
            </a:r>
            <a:r>
              <a:rPr lang="en-US" dirty="0" smtClean="0"/>
              <a:t>manufacturers</a:t>
            </a:r>
            <a:endParaRPr lang="en-US" dirty="0"/>
          </a:p>
          <a:p>
            <a:pPr lvl="1"/>
            <a:r>
              <a:rPr lang="en-US" dirty="0"/>
              <a:t>Local Manufacturing Act</a:t>
            </a:r>
          </a:p>
          <a:p>
            <a:pPr lvl="1"/>
            <a:r>
              <a:rPr lang="en-US" dirty="0"/>
              <a:t>Caribbean Base Initiative (CBI)</a:t>
            </a:r>
          </a:p>
          <a:p>
            <a:r>
              <a:rPr lang="en-US" dirty="0"/>
              <a:t>Proximity to USA, Latin America and Caribbean Markets</a:t>
            </a:r>
          </a:p>
          <a:p>
            <a:r>
              <a:rPr lang="en-US" dirty="0"/>
              <a:t>Experience work force in manufacturing </a:t>
            </a:r>
          </a:p>
          <a:p>
            <a:r>
              <a:rPr lang="en-US" dirty="0"/>
              <a:t>Trade Agreements</a:t>
            </a:r>
          </a:p>
          <a:p>
            <a:pPr lvl="1"/>
            <a:r>
              <a:rPr lang="en-US" dirty="0"/>
              <a:t>CARICOM, OECS, EPA    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63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Manufacturing Sector 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Challenges </a:t>
            </a:r>
            <a:r>
              <a:rPr lang="en-US" dirty="0"/>
              <a:t>&amp; </a:t>
            </a:r>
            <a:r>
              <a:rPr lang="en-US" dirty="0" smtClean="0"/>
              <a:t>Potential Solutions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Challenges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307087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Establish a strategy to create a sustainable industry </a:t>
            </a:r>
            <a:r>
              <a:rPr lang="en-US" dirty="0" smtClean="0"/>
              <a:t>for </a:t>
            </a:r>
            <a:r>
              <a:rPr lang="en-US" dirty="0"/>
              <a:t>the future </a:t>
            </a:r>
          </a:p>
          <a:p>
            <a:r>
              <a:rPr lang="en-US" dirty="0"/>
              <a:t>Lack of research and development </a:t>
            </a:r>
            <a:r>
              <a:rPr lang="en-US" dirty="0" smtClean="0"/>
              <a:t>to start new </a:t>
            </a:r>
            <a:r>
              <a:rPr lang="en-US" dirty="0"/>
              <a:t>manufacturing companies</a:t>
            </a:r>
          </a:p>
          <a:p>
            <a:r>
              <a:rPr lang="en-US" dirty="0"/>
              <a:t>Light </a:t>
            </a:r>
            <a:r>
              <a:rPr lang="en-US" dirty="0" smtClean="0"/>
              <a:t>manufacturers </a:t>
            </a:r>
            <a:r>
              <a:rPr lang="en-US" dirty="0"/>
              <a:t>depend </a:t>
            </a:r>
            <a:r>
              <a:rPr lang="en-US" dirty="0">
                <a:solidFill>
                  <a:schemeClr val="tx1"/>
                </a:solidFill>
              </a:rPr>
              <a:t>on</a:t>
            </a:r>
            <a:r>
              <a:rPr lang="en-US" dirty="0"/>
              <a:t> manual assembly operations and/or old technology  </a:t>
            </a:r>
          </a:p>
          <a:p>
            <a:r>
              <a:rPr lang="en-US" dirty="0"/>
              <a:t>Compete with other countries </a:t>
            </a:r>
            <a:r>
              <a:rPr lang="en-US" dirty="0" smtClean="0"/>
              <a:t>with more resources and lower operational costs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Potential Solutions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210471"/>
            <a:ext cx="4443984" cy="326035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Implementation of the National Manufacturing Strategy </a:t>
            </a:r>
            <a:r>
              <a:rPr lang="en-US" dirty="0" smtClean="0"/>
              <a:t>developed </a:t>
            </a:r>
            <a:r>
              <a:rPr lang="en-US" dirty="0"/>
              <a:t>in 2015</a:t>
            </a:r>
          </a:p>
          <a:p>
            <a:r>
              <a:rPr lang="en-US" dirty="0"/>
              <a:t>Develop </a:t>
            </a:r>
            <a:r>
              <a:rPr lang="en-US" dirty="0" smtClean="0"/>
              <a:t>incubator model </a:t>
            </a:r>
            <a:r>
              <a:rPr lang="en-US" dirty="0"/>
              <a:t>to encourage the creation of new manufacturing projects</a:t>
            </a:r>
          </a:p>
          <a:p>
            <a:r>
              <a:rPr lang="en-US" dirty="0"/>
              <a:t>Identify new products </a:t>
            </a:r>
            <a:r>
              <a:rPr lang="en-US" dirty="0" smtClean="0"/>
              <a:t>that use </a:t>
            </a:r>
            <a:r>
              <a:rPr lang="en-US" dirty="0"/>
              <a:t>high technology to transfer to current plants in SKN</a:t>
            </a:r>
          </a:p>
          <a:p>
            <a:r>
              <a:rPr lang="en-US" dirty="0"/>
              <a:t>Promote SKN as a manufacturing destination in international trade shows to </a:t>
            </a:r>
            <a:r>
              <a:rPr lang="en-US" dirty="0">
                <a:solidFill>
                  <a:schemeClr val="tx1"/>
                </a:solidFill>
              </a:rPr>
              <a:t>attract</a:t>
            </a:r>
            <a:r>
              <a:rPr lang="en-US" dirty="0"/>
              <a:t> new advanced technologies companies </a:t>
            </a:r>
          </a:p>
          <a:p>
            <a:r>
              <a:rPr lang="en-US" dirty="0"/>
              <a:t>Improve productivity with tools like LEAN, ISO, Six Sigma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909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Manufacturing Sector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/>
              <a:t>Challenges &amp; </a:t>
            </a:r>
            <a:r>
              <a:rPr lang="en-US" dirty="0" smtClean="0"/>
              <a:t>Potential Solutions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Challenges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38319" y="3164776"/>
            <a:ext cx="4443984" cy="3285451"/>
          </a:xfrm>
        </p:spPr>
        <p:txBody>
          <a:bodyPr/>
          <a:lstStyle/>
          <a:p>
            <a:r>
              <a:rPr lang="en-US" dirty="0"/>
              <a:t>Increase regional and international trade </a:t>
            </a:r>
          </a:p>
          <a:p>
            <a:r>
              <a:rPr lang="en-US" dirty="0"/>
              <a:t>High operational costs</a:t>
            </a:r>
          </a:p>
          <a:p>
            <a:r>
              <a:rPr lang="en-US" dirty="0" smtClean="0"/>
              <a:t>Insufficient </a:t>
            </a:r>
            <a:r>
              <a:rPr lang="en-US" dirty="0"/>
              <a:t>technical resources</a:t>
            </a:r>
          </a:p>
          <a:p>
            <a:r>
              <a:rPr lang="en-US" dirty="0"/>
              <a:t>Most of the raw material and components have to be imported 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/>
              <a:t>Potential Solutions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334272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Take full advantage of actual trade agreements</a:t>
            </a:r>
          </a:p>
          <a:p>
            <a:pPr lvl="1"/>
            <a:r>
              <a:rPr lang="en-US" dirty="0"/>
              <a:t>Pursue additional trade agreements such as PSA with Brazil </a:t>
            </a:r>
          </a:p>
          <a:p>
            <a:r>
              <a:rPr lang="en-US" dirty="0" smtClean="0"/>
              <a:t>Establish </a:t>
            </a:r>
            <a:r>
              <a:rPr lang="en-US" dirty="0"/>
              <a:t>a cost efficient regional </a:t>
            </a:r>
            <a:r>
              <a:rPr lang="en-US" dirty="0" smtClean="0"/>
              <a:t>transportation system  </a:t>
            </a:r>
            <a:endParaRPr lang="en-US" dirty="0"/>
          </a:p>
          <a:p>
            <a:r>
              <a:rPr lang="en-US" dirty="0"/>
              <a:t>Increase renewable energy source </a:t>
            </a:r>
          </a:p>
          <a:p>
            <a:r>
              <a:rPr lang="en-US" dirty="0"/>
              <a:t>Close collaboration with AVEC to align curriculum with sector needs</a:t>
            </a:r>
          </a:p>
          <a:p>
            <a:r>
              <a:rPr lang="en-US" dirty="0"/>
              <a:t>Source technical personnel from CARICOM</a:t>
            </a:r>
          </a:p>
          <a:p>
            <a:r>
              <a:rPr lang="en-US" dirty="0"/>
              <a:t>Explore partnerships with regional </a:t>
            </a:r>
            <a:r>
              <a:rPr lang="en-US" dirty="0">
                <a:solidFill>
                  <a:schemeClr val="tx1"/>
                </a:solidFill>
              </a:rPr>
              <a:t>manufacturers   </a:t>
            </a:r>
          </a:p>
        </p:txBody>
      </p:sp>
    </p:spTree>
    <p:extLst>
      <p:ext uri="{BB962C8B-B14F-4D97-AF65-F5344CB8AC3E}">
        <p14:creationId xmlns:p14="http://schemas.microsoft.com/office/powerpoint/2010/main" val="54223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sz="4000" dirty="0" smtClean="0"/>
              <a:t>			Thank You</a:t>
            </a:r>
            <a:endParaRPr lang="en-US" sz="4000" dirty="0"/>
          </a:p>
          <a:p>
            <a:pPr lvl="3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96001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GDP Chart of Different Business Sectors in St. Kitts and Nevis</a:t>
            </a:r>
          </a:p>
          <a:p>
            <a:r>
              <a:rPr lang="en-US" dirty="0"/>
              <a:t>Central Business District General Information</a:t>
            </a:r>
          </a:p>
          <a:p>
            <a:r>
              <a:rPr lang="en-US" dirty="0"/>
              <a:t>Challenges of the Central Business District</a:t>
            </a:r>
          </a:p>
          <a:p>
            <a:r>
              <a:rPr lang="en-US" dirty="0"/>
              <a:t>Potential Solutions to Enhance and Sustain the Central Business District </a:t>
            </a:r>
          </a:p>
          <a:p>
            <a:r>
              <a:rPr lang="en-US" dirty="0"/>
              <a:t>Manufacturing Sector General Information</a:t>
            </a:r>
          </a:p>
          <a:p>
            <a:r>
              <a:rPr lang="en-US" dirty="0"/>
              <a:t>Challenges </a:t>
            </a:r>
            <a:r>
              <a:rPr lang="en-US" dirty="0" smtClean="0"/>
              <a:t>and Potential Solutions to </a:t>
            </a:r>
            <a:r>
              <a:rPr lang="en-US" dirty="0"/>
              <a:t>Enhance and Sustain the Manufacturing Sector</a:t>
            </a:r>
          </a:p>
          <a:p>
            <a:r>
              <a:rPr lang="en-US" dirty="0"/>
              <a:t>Questions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855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0345" y="685800"/>
            <a:ext cx="10190205" cy="1485900"/>
          </a:xfrm>
        </p:spPr>
        <p:txBody>
          <a:bodyPr>
            <a:normAutofit/>
          </a:bodyPr>
          <a:lstStyle/>
          <a:p>
            <a:r>
              <a:rPr lang="en-US" sz="4000" dirty="0"/>
              <a:t>GDP Chart for Different Business Sectors SKN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4994186"/>
              </p:ext>
            </p:extLst>
          </p:nvPr>
        </p:nvGraphicFramePr>
        <p:xfrm>
          <a:off x="1371600" y="1993557"/>
          <a:ext cx="9601200" cy="4267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85807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General Information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Central </a:t>
            </a:r>
            <a:r>
              <a:rPr lang="en-US" dirty="0"/>
              <a:t>Business District (CBD)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042983"/>
            <a:ext cx="9601200" cy="4728519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Sector Composition</a:t>
            </a:r>
          </a:p>
          <a:p>
            <a:pPr lvl="1"/>
            <a:r>
              <a:rPr lang="en-US" dirty="0"/>
              <a:t>Retailers</a:t>
            </a:r>
          </a:p>
          <a:p>
            <a:pPr lvl="2"/>
            <a:r>
              <a:rPr lang="en-US" dirty="0"/>
              <a:t>Supermarkets</a:t>
            </a:r>
          </a:p>
          <a:p>
            <a:pPr lvl="2"/>
            <a:r>
              <a:rPr lang="en-US" dirty="0"/>
              <a:t>Furniture and General Appliances</a:t>
            </a:r>
          </a:p>
          <a:p>
            <a:pPr lvl="2"/>
            <a:r>
              <a:rPr lang="en-US" dirty="0"/>
              <a:t>Apparel and Shoes</a:t>
            </a:r>
          </a:p>
          <a:p>
            <a:pPr lvl="2"/>
            <a:r>
              <a:rPr lang="en-US" dirty="0"/>
              <a:t>Souvenirs Stores</a:t>
            </a:r>
          </a:p>
          <a:p>
            <a:pPr lvl="2"/>
            <a:r>
              <a:rPr lang="en-US" dirty="0"/>
              <a:t>Restaurants and </a:t>
            </a:r>
            <a:r>
              <a:rPr lang="en-US" dirty="0">
                <a:solidFill>
                  <a:schemeClr val="tx1"/>
                </a:solidFill>
              </a:rPr>
              <a:t>Fast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Foods</a:t>
            </a:r>
          </a:p>
          <a:p>
            <a:pPr lvl="2"/>
            <a:r>
              <a:rPr lang="en-US" dirty="0"/>
              <a:t>Others (Drug Stores, Vegetables Markets, Street Vendors, etc.)</a:t>
            </a:r>
          </a:p>
          <a:p>
            <a:pPr lvl="1"/>
            <a:r>
              <a:rPr lang="en-US" dirty="0"/>
              <a:t>Services</a:t>
            </a:r>
          </a:p>
          <a:p>
            <a:pPr lvl="2"/>
            <a:r>
              <a:rPr lang="en-US" dirty="0"/>
              <a:t>Law offices</a:t>
            </a:r>
          </a:p>
          <a:p>
            <a:pPr lvl="2"/>
            <a:r>
              <a:rPr lang="en-US" dirty="0"/>
              <a:t>Accounting Services</a:t>
            </a:r>
          </a:p>
          <a:p>
            <a:pPr lvl="2"/>
            <a:r>
              <a:rPr lang="en-US" dirty="0"/>
              <a:t>IT and Telecommunications Services</a:t>
            </a:r>
          </a:p>
          <a:p>
            <a:pPr lvl="2"/>
            <a:r>
              <a:rPr lang="en-US" dirty="0"/>
              <a:t>Hotels</a:t>
            </a:r>
          </a:p>
          <a:p>
            <a:pPr lvl="2"/>
            <a:r>
              <a:rPr lang="en-US" dirty="0"/>
              <a:t>Health Care Services</a:t>
            </a:r>
          </a:p>
          <a:p>
            <a:pPr lvl="2"/>
            <a:r>
              <a:rPr lang="en-US" dirty="0"/>
              <a:t>Insurance </a:t>
            </a:r>
            <a:r>
              <a:rPr lang="en-US" dirty="0">
                <a:solidFill>
                  <a:schemeClr val="tx1"/>
                </a:solidFill>
              </a:rPr>
              <a:t>Companies</a:t>
            </a:r>
          </a:p>
          <a:p>
            <a:pPr lvl="2"/>
            <a:r>
              <a:rPr lang="en-US" dirty="0"/>
              <a:t>Others (Beauty Parlors, Educational Services, Broker Offices, etc.)</a:t>
            </a:r>
          </a:p>
          <a:p>
            <a:pPr lvl="1"/>
            <a:r>
              <a:rPr lang="en-US" dirty="0"/>
              <a:t>Banking and Financials</a:t>
            </a:r>
          </a:p>
          <a:p>
            <a:pPr lvl="2"/>
            <a:r>
              <a:rPr lang="en-US" dirty="0"/>
              <a:t>Local and International Banks</a:t>
            </a:r>
          </a:p>
          <a:p>
            <a:pPr lvl="2"/>
            <a:r>
              <a:rPr lang="en-US" dirty="0"/>
              <a:t>Credit Unions</a:t>
            </a:r>
          </a:p>
          <a:p>
            <a:pPr lvl="2"/>
            <a:r>
              <a:rPr lang="en-US" dirty="0"/>
              <a:t>Financial Management  </a:t>
            </a:r>
          </a:p>
          <a:p>
            <a:pPr lvl="2"/>
            <a:r>
              <a:rPr lang="en-US" dirty="0"/>
              <a:t>Quick Loan Services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937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91530"/>
            <a:ext cx="9601200" cy="1485900"/>
          </a:xfrm>
        </p:spPr>
        <p:txBody>
          <a:bodyPr>
            <a:normAutofit/>
          </a:bodyPr>
          <a:lstStyle/>
          <a:p>
            <a:pPr algn="ctr"/>
            <a:r>
              <a:rPr lang="en-US" sz="4800" dirty="0"/>
              <a:t>General Information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Central </a:t>
            </a:r>
            <a:r>
              <a:rPr lang="en-US" sz="4800" dirty="0"/>
              <a:t>Business District (CBD)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689787"/>
            <a:ext cx="9601200" cy="4785154"/>
          </a:xfrm>
        </p:spPr>
        <p:txBody>
          <a:bodyPr/>
          <a:lstStyle/>
          <a:p>
            <a:r>
              <a:rPr lang="en-US" dirty="0"/>
              <a:t>Business Offices </a:t>
            </a:r>
            <a:r>
              <a:rPr lang="en-US" dirty="0">
                <a:solidFill>
                  <a:schemeClr val="tx1"/>
                </a:solidFill>
              </a:rPr>
              <a:t>located </a:t>
            </a:r>
            <a:r>
              <a:rPr lang="en-US" dirty="0"/>
              <a:t>in Basseterre (Down town)</a:t>
            </a:r>
          </a:p>
          <a:p>
            <a:r>
              <a:rPr lang="en-US" dirty="0"/>
              <a:t>Provide a large </a:t>
            </a:r>
            <a:r>
              <a:rPr lang="en-US" dirty="0">
                <a:solidFill>
                  <a:schemeClr val="tx1"/>
                </a:solidFill>
              </a:rPr>
              <a:t>number</a:t>
            </a:r>
            <a:r>
              <a:rPr lang="en-US" dirty="0"/>
              <a:t> of </a:t>
            </a:r>
            <a:r>
              <a:rPr lang="en-US" dirty="0" smtClean="0"/>
              <a:t>jobs</a:t>
            </a:r>
            <a:endParaRPr lang="en-US" dirty="0"/>
          </a:p>
          <a:p>
            <a:r>
              <a:rPr lang="en-US" dirty="0"/>
              <a:t>Diverse economic sectors represented in the business district</a:t>
            </a:r>
          </a:p>
          <a:p>
            <a:r>
              <a:rPr lang="en-US" dirty="0"/>
              <a:t>Main offices  of major businesses in the Federation </a:t>
            </a:r>
          </a:p>
          <a:p>
            <a:r>
              <a:rPr lang="en-US" dirty="0"/>
              <a:t>Provide a </a:t>
            </a:r>
            <a:r>
              <a:rPr lang="en-US" dirty="0">
                <a:solidFill>
                  <a:schemeClr val="tx1"/>
                </a:solidFill>
              </a:rPr>
              <a:t>diversified </a:t>
            </a:r>
            <a:r>
              <a:rPr lang="en-US" dirty="0"/>
              <a:t>landscape for shopping and services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within close proximity of each other (waking distance)</a:t>
            </a:r>
          </a:p>
          <a:p>
            <a:r>
              <a:rPr lang="en-US" dirty="0"/>
              <a:t>Close to most of the Government Offices located in the same business district</a:t>
            </a:r>
          </a:p>
          <a:p>
            <a:r>
              <a:rPr lang="en-US" dirty="0"/>
              <a:t>Large impact </a:t>
            </a:r>
            <a:r>
              <a:rPr lang="en-US" dirty="0">
                <a:solidFill>
                  <a:schemeClr val="tx1"/>
                </a:solidFill>
              </a:rPr>
              <a:t>on</a:t>
            </a:r>
            <a:r>
              <a:rPr lang="en-US" dirty="0"/>
              <a:t> GDP of the Federation</a:t>
            </a:r>
          </a:p>
        </p:txBody>
      </p:sp>
    </p:spTree>
    <p:extLst>
      <p:ext uri="{BB962C8B-B14F-4D97-AF65-F5344CB8AC3E}">
        <p14:creationId xmlns:p14="http://schemas.microsoft.com/office/powerpoint/2010/main" val="410866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Challenges of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Central </a:t>
            </a:r>
            <a:r>
              <a:rPr lang="en-US" dirty="0"/>
              <a:t>Business District (CBD)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394886"/>
          </a:xfrm>
        </p:spPr>
        <p:txBody>
          <a:bodyPr>
            <a:normAutofit/>
          </a:bodyPr>
          <a:lstStyle/>
          <a:p>
            <a:r>
              <a:rPr lang="en-US" dirty="0"/>
              <a:t>High cost of energy, rent, transportation and other </a:t>
            </a:r>
            <a:r>
              <a:rPr lang="en-US" dirty="0">
                <a:solidFill>
                  <a:schemeClr val="tx1"/>
                </a:solidFill>
              </a:rPr>
              <a:t>utility</a:t>
            </a:r>
            <a:r>
              <a:rPr lang="en-US" dirty="0"/>
              <a:t> services</a:t>
            </a:r>
          </a:p>
          <a:p>
            <a:r>
              <a:rPr lang="en-US" dirty="0"/>
              <a:t>Taxes</a:t>
            </a:r>
          </a:p>
          <a:p>
            <a:pPr lvl="1"/>
            <a:r>
              <a:rPr lang="en-US" dirty="0"/>
              <a:t>High Corporate Taxes (33%)</a:t>
            </a:r>
          </a:p>
          <a:p>
            <a:r>
              <a:rPr lang="en-US" dirty="0"/>
              <a:t>Limited </a:t>
            </a:r>
            <a:r>
              <a:rPr lang="en-US" dirty="0" smtClean="0"/>
              <a:t>local customers</a:t>
            </a:r>
            <a:endParaRPr lang="en-US" dirty="0"/>
          </a:p>
          <a:p>
            <a:r>
              <a:rPr lang="en-US" dirty="0"/>
              <a:t>Inadequately educated, trained and </a:t>
            </a:r>
            <a:r>
              <a:rPr lang="en-US" dirty="0">
                <a:solidFill>
                  <a:schemeClr val="tx1"/>
                </a:solidFill>
              </a:rPr>
              <a:t>skilled </a:t>
            </a:r>
            <a:r>
              <a:rPr lang="en-US" dirty="0"/>
              <a:t>workforce </a:t>
            </a:r>
          </a:p>
          <a:p>
            <a:r>
              <a:rPr lang="en-US" dirty="0" smtClean="0"/>
              <a:t>Limited product </a:t>
            </a:r>
            <a:r>
              <a:rPr lang="en-US" dirty="0"/>
              <a:t>variety and availability</a:t>
            </a:r>
          </a:p>
          <a:p>
            <a:r>
              <a:rPr lang="en-US" dirty="0"/>
              <a:t>External competitive factors</a:t>
            </a:r>
          </a:p>
          <a:p>
            <a:pPr lvl="1"/>
            <a:r>
              <a:rPr lang="en-US" dirty="0"/>
              <a:t>Online shopping</a:t>
            </a:r>
          </a:p>
          <a:p>
            <a:pPr lvl="1"/>
            <a:r>
              <a:rPr lang="en-US" dirty="0"/>
              <a:t>Customer access to other </a:t>
            </a:r>
            <a:r>
              <a:rPr lang="en-US" dirty="0">
                <a:solidFill>
                  <a:schemeClr val="tx1"/>
                </a:solidFill>
              </a:rPr>
              <a:t>regional products </a:t>
            </a:r>
            <a:r>
              <a:rPr lang="en-US" dirty="0"/>
              <a:t>or services with lower costs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94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Challenges of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Central </a:t>
            </a:r>
            <a:r>
              <a:rPr lang="en-US" dirty="0"/>
              <a:t>Business District (CBD)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394886"/>
          </a:xfrm>
        </p:spPr>
        <p:txBody>
          <a:bodyPr>
            <a:normAutofit/>
          </a:bodyPr>
          <a:lstStyle/>
          <a:p>
            <a:r>
              <a:rPr lang="en-US" dirty="0"/>
              <a:t>Traffic congestion and limited parking space options</a:t>
            </a:r>
          </a:p>
          <a:p>
            <a:r>
              <a:rPr lang="en-US" dirty="0"/>
              <a:t>Access to finance for new businesses or expansion of current ones</a:t>
            </a:r>
          </a:p>
          <a:p>
            <a:r>
              <a:rPr lang="en-US" dirty="0" smtClean="0"/>
              <a:t>Need to enhance customer </a:t>
            </a:r>
            <a:r>
              <a:rPr lang="en-US" dirty="0"/>
              <a:t>service </a:t>
            </a:r>
          </a:p>
          <a:p>
            <a:r>
              <a:rPr lang="en-US" dirty="0"/>
              <a:t>Excess of street vendors</a:t>
            </a:r>
          </a:p>
          <a:p>
            <a:pPr lvl="1"/>
            <a:r>
              <a:rPr lang="en-US" dirty="0"/>
              <a:t>Not regulated</a:t>
            </a:r>
          </a:p>
          <a:p>
            <a:r>
              <a:rPr lang="en-US" dirty="0"/>
              <a:t>Need to improve productivity</a:t>
            </a:r>
          </a:p>
          <a:p>
            <a:r>
              <a:rPr lang="en-US" dirty="0"/>
              <a:t>Unnecessary bureaucracy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486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Potential Solutions for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Central </a:t>
            </a:r>
            <a:r>
              <a:rPr lang="en-US" dirty="0"/>
              <a:t>Business District (CBD)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4383158"/>
          </a:xfrm>
        </p:spPr>
        <p:txBody>
          <a:bodyPr>
            <a:normAutofit/>
          </a:bodyPr>
          <a:lstStyle/>
          <a:p>
            <a:r>
              <a:rPr lang="en-US" dirty="0"/>
              <a:t>Increase renewable energy sources</a:t>
            </a:r>
          </a:p>
          <a:p>
            <a:pPr lvl="1"/>
            <a:r>
              <a:rPr lang="en-US" dirty="0"/>
              <a:t>Reduce dependability of oil </a:t>
            </a:r>
          </a:p>
          <a:p>
            <a:r>
              <a:rPr lang="en-US" dirty="0"/>
              <a:t>Improve regional transportation</a:t>
            </a:r>
          </a:p>
          <a:p>
            <a:pPr lvl="1"/>
            <a:r>
              <a:rPr lang="en-US" dirty="0"/>
              <a:t>Increase trade between CBD and the region (OECS)</a:t>
            </a:r>
          </a:p>
          <a:p>
            <a:pPr lvl="1"/>
            <a:r>
              <a:rPr lang="en-US" dirty="0"/>
              <a:t>Increase additional market accessibility</a:t>
            </a:r>
          </a:p>
          <a:p>
            <a:r>
              <a:rPr lang="en-US" dirty="0" smtClean="0"/>
              <a:t>Provide </a:t>
            </a:r>
            <a:r>
              <a:rPr lang="en-US" dirty="0"/>
              <a:t>incentives to new business in the CBD</a:t>
            </a:r>
          </a:p>
          <a:p>
            <a:pPr lvl="1"/>
            <a:r>
              <a:rPr lang="en-US" dirty="0"/>
              <a:t>SME’s financial and management assistance to start competitive business in CBD</a:t>
            </a:r>
          </a:p>
          <a:p>
            <a:r>
              <a:rPr lang="en-US" dirty="0"/>
              <a:t>Tax reform to incentive investment in the CBD</a:t>
            </a:r>
          </a:p>
          <a:p>
            <a:r>
              <a:rPr lang="en-US" dirty="0"/>
              <a:t>Maximize usage of the Caribbean Single Market Economy</a:t>
            </a:r>
          </a:p>
          <a:p>
            <a:pPr lvl="1"/>
            <a:r>
              <a:rPr lang="en-US" dirty="0"/>
              <a:t>Expand services </a:t>
            </a:r>
            <a:r>
              <a:rPr lang="en-US" dirty="0">
                <a:solidFill>
                  <a:schemeClr val="tx1"/>
                </a:solidFill>
              </a:rPr>
              <a:t>throughout</a:t>
            </a:r>
            <a:r>
              <a:rPr lang="en-US" dirty="0"/>
              <a:t> the region    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276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Potential Solutions for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Central </a:t>
            </a:r>
            <a:r>
              <a:rPr lang="en-US" dirty="0"/>
              <a:t>Business District (CBD)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4197179"/>
          </a:xfrm>
        </p:spPr>
        <p:txBody>
          <a:bodyPr>
            <a:normAutofit/>
          </a:bodyPr>
          <a:lstStyle/>
          <a:p>
            <a:r>
              <a:rPr lang="en-US" dirty="0"/>
              <a:t>Address the dichotomy between the needs of the private sector and the educational entities   </a:t>
            </a:r>
          </a:p>
          <a:p>
            <a:r>
              <a:rPr lang="en-US" dirty="0"/>
              <a:t>Improve promotion and marketing of the CDB </a:t>
            </a:r>
            <a:r>
              <a:rPr lang="en-US" dirty="0">
                <a:solidFill>
                  <a:schemeClr val="tx1"/>
                </a:solidFill>
              </a:rPr>
              <a:t>among</a:t>
            </a:r>
            <a:r>
              <a:rPr lang="en-US" dirty="0"/>
              <a:t> tourists</a:t>
            </a:r>
          </a:p>
          <a:p>
            <a:r>
              <a:rPr lang="en-US" dirty="0"/>
              <a:t>Maximize usage of technology</a:t>
            </a:r>
          </a:p>
          <a:p>
            <a:pPr lvl="1"/>
            <a:r>
              <a:rPr lang="en-US" dirty="0"/>
              <a:t>E-business </a:t>
            </a:r>
          </a:p>
          <a:p>
            <a:r>
              <a:rPr lang="en-US" dirty="0"/>
              <a:t>Develop affordable and modern business spaces</a:t>
            </a:r>
          </a:p>
          <a:p>
            <a:r>
              <a:rPr lang="en-US" dirty="0"/>
              <a:t>Feasibility study to use </a:t>
            </a:r>
            <a:r>
              <a:rPr lang="en-US" dirty="0" smtClean="0"/>
              <a:t>shuttles </a:t>
            </a:r>
            <a:r>
              <a:rPr lang="en-US" dirty="0"/>
              <a:t>to commute from Port Zante parking space through town</a:t>
            </a:r>
          </a:p>
          <a:p>
            <a:r>
              <a:rPr lang="en-US" dirty="0"/>
              <a:t>Establish policies to regulate street vendors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6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2295</TotalTime>
  <Words>702</Words>
  <Application>Microsoft Office PowerPoint</Application>
  <PresentationFormat>Custom</PresentationFormat>
  <Paragraphs>127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Crop</vt:lpstr>
      <vt:lpstr>  Industry and Commerce in the  Industrial Site/Central Business District</vt:lpstr>
      <vt:lpstr>Agenda</vt:lpstr>
      <vt:lpstr>GDP Chart for Different Business Sectors SKN</vt:lpstr>
      <vt:lpstr>General Information  Central Business District (CBD)</vt:lpstr>
      <vt:lpstr>General Information  Central Business District (CBD) </vt:lpstr>
      <vt:lpstr>Challenges of the  Central Business District (CBD)</vt:lpstr>
      <vt:lpstr>Challenges of the  Central Business District (CBD)</vt:lpstr>
      <vt:lpstr>Potential Solutions for the  Central Business District (CBD)</vt:lpstr>
      <vt:lpstr>Potential Solutions for the  Central Business District (CBD)</vt:lpstr>
      <vt:lpstr>Manufacturing Sector  General Information</vt:lpstr>
      <vt:lpstr>Manufacturing Sector   Challenges &amp; Potential Solutions</vt:lpstr>
      <vt:lpstr>Manufacturing Sector   Challenges &amp; Potential Solutions</vt:lpstr>
      <vt:lpstr>   Questions</vt:lpstr>
    </vt:vector>
  </TitlesOfParts>
  <Company>PPC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Industry and Commerce in the Industrial Site/Central Business District</dc:title>
  <dc:creator>Rosa Jose</dc:creator>
  <cp:lastModifiedBy>Dr. Leighton Naraine</cp:lastModifiedBy>
  <cp:revision>61</cp:revision>
  <dcterms:created xsi:type="dcterms:W3CDTF">2017-05-29T15:06:03Z</dcterms:created>
  <dcterms:modified xsi:type="dcterms:W3CDTF">2017-06-01T03:03:03Z</dcterms:modified>
</cp:coreProperties>
</file>